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6" r:id="rId2"/>
  </p:sldMasterIdLst>
  <p:notesMasterIdLst>
    <p:notesMasterId r:id="rId37"/>
  </p:notesMasterIdLst>
  <p:handoutMasterIdLst>
    <p:handoutMasterId r:id="rId38"/>
  </p:handoutMasterIdLst>
  <p:sldIdLst>
    <p:sldId id="295" r:id="rId3"/>
    <p:sldId id="346" r:id="rId4"/>
    <p:sldId id="347" r:id="rId5"/>
    <p:sldId id="348" r:id="rId6"/>
    <p:sldId id="349" r:id="rId7"/>
    <p:sldId id="296" r:id="rId8"/>
    <p:sldId id="350" r:id="rId9"/>
    <p:sldId id="297" r:id="rId10"/>
    <p:sldId id="351" r:id="rId11"/>
    <p:sldId id="298" r:id="rId12"/>
    <p:sldId id="352" r:id="rId13"/>
    <p:sldId id="353" r:id="rId14"/>
    <p:sldId id="354" r:id="rId15"/>
    <p:sldId id="299" r:id="rId16"/>
    <p:sldId id="300" r:id="rId17"/>
    <p:sldId id="355" r:id="rId18"/>
    <p:sldId id="363" r:id="rId19"/>
    <p:sldId id="356" r:id="rId20"/>
    <p:sldId id="301" r:id="rId21"/>
    <p:sldId id="357" r:id="rId22"/>
    <p:sldId id="358" r:id="rId23"/>
    <p:sldId id="359" r:id="rId24"/>
    <p:sldId id="364" r:id="rId25"/>
    <p:sldId id="360" r:id="rId26"/>
    <p:sldId id="361" r:id="rId27"/>
    <p:sldId id="362" r:id="rId28"/>
    <p:sldId id="304" r:id="rId29"/>
    <p:sldId id="365" r:id="rId30"/>
    <p:sldId id="305" r:id="rId31"/>
    <p:sldId id="369" r:id="rId32"/>
    <p:sldId id="370" r:id="rId33"/>
    <p:sldId id="366" r:id="rId34"/>
    <p:sldId id="367" r:id="rId35"/>
    <p:sldId id="36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1" d="100"/>
          <a:sy n="111" d="100"/>
        </p:scale>
        <p:origin x="151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9/2/2016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9/2/2016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10-</a:t>
            </a:r>
            <a:fld id="{E4D06F8A-90BC-44C8-91BE-A8CF6A3AE06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6208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1923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903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5820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949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7080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4992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0788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575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0344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5165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924112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474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4002519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55077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467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586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10-</a:t>
            </a:r>
            <a:fld id="{E4D06F8A-90BC-44C8-91BE-A8CF6A3AE06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346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 marL="822960" indent="-457200">
              <a:buFont typeface="Arial" panose="020B0604020202020204" pitchFamily="34" charset="0"/>
              <a:buChar char="•"/>
              <a:defRPr sz="2400"/>
            </a:lvl2pPr>
            <a:lvl3pPr marL="1120140" indent="-342900">
              <a:buFont typeface="Arial" panose="020B0604020202020204" pitchFamily="34" charset="0"/>
              <a:buChar char="•"/>
              <a:defRPr sz="2000"/>
            </a:lvl3pPr>
            <a:lvl4pPr marL="1440180" indent="-342900">
              <a:buFont typeface="Arial" panose="020B0604020202020204" pitchFamily="34" charset="0"/>
              <a:buChar char="•"/>
              <a:defRPr sz="1800"/>
            </a:lvl4pPr>
            <a:lvl5pPr marL="1714500" indent="-342900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/>
          <a:lstStyle>
            <a:lvl1pPr algn="l">
              <a:defRPr sz="4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4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5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7" r:id="rId13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9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13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Mathematical morphology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400" dirty="0" smtClean="0"/>
                  <a:t>A morphological transformation is called </a:t>
                </a:r>
                <a:r>
                  <a:rPr lang="en-US" altLang="zh-TW" sz="2400" dirty="0" smtClean="0">
                    <a:solidFill>
                      <a:srgbClr val="FFFF00"/>
                    </a:solidFill>
                  </a:rPr>
                  <a:t>quantitative</a:t>
                </a:r>
                <a:r>
                  <a:rPr lang="en-US" altLang="zh-TW" sz="2400" dirty="0" smtClean="0"/>
                  <a:t> if and only if it satisfies four basic principles.</a:t>
                </a:r>
              </a:p>
              <a:p>
                <a:pPr lvl="1"/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Compatibility with translation</a:t>
                </a:r>
              </a:p>
              <a:p>
                <a:pPr lvl="2"/>
                <a:r>
                  <a:rPr lang="en-US" altLang="zh-TW" dirty="0" smtClean="0"/>
                  <a:t>Let</a:t>
                </a:r>
                <a:r>
                  <a:rPr lang="el-GR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𝒪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/>
                  <a:t>b</a:t>
                </a:r>
                <a:r>
                  <a:rPr lang="en-US" altLang="zh-TW" dirty="0" smtClean="0"/>
                  <a:t>e a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altLang="zh-TW" dirty="0" smtClean="0"/>
                  <a:t> depend on the position of the origin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. </a:t>
                </a:r>
              </a:p>
              <a:p>
                <a:pPr lvl="2"/>
                <a:r>
                  <a:rPr lang="en-US" altLang="zh-TW" dirty="0" smtClean="0"/>
                  <a:t>If all points are translated by the vector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, it is expressed 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The compatibility with the translation principle is given by</a:t>
                </a:r>
              </a:p>
              <a:p>
                <a:pPr marL="7772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𝒪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 lvl="2"/>
                <a:r>
                  <a:rPr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does not depend on the position of the origin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, then</a:t>
                </a:r>
              </a:p>
              <a:p>
                <a:pPr marL="7772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 marL="777240" lvl="2" indent="0">
                  <a:buNone/>
                </a:pPr>
                <a:r>
                  <a:rPr lang="en-US" altLang="zh-TW" dirty="0" smtClean="0"/>
                  <a:t>     Principle reduces to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invariance under translation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 b="-11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 Morphological principles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>
                    <a:solidFill>
                      <a:srgbClr val="FFFF00"/>
                    </a:solidFill>
                  </a:rPr>
                  <a:t>Compatibility with change of scale</a:t>
                </a:r>
              </a:p>
              <a:p>
                <a:pPr lvl="1"/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represent the scaling of a point set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lvl="1"/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denote a transformation that depends on the positive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sz="2000" dirty="0" smtClean="0"/>
                  <a:t> (change of scale).</a:t>
                </a:r>
              </a:p>
              <a:p>
                <a:pPr lvl="1"/>
                <a:r>
                  <a:rPr lang="en-US" altLang="zh-TW" sz="2000" dirty="0" smtClean="0"/>
                  <a:t>Compatibility with change of scale is given by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does not depend on the 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sz="2000" dirty="0" smtClean="0"/>
                  <a:t>, then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λΨ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   Principle reduces to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invariance to change of scale</a:t>
                </a:r>
                <a:r>
                  <a:rPr lang="en-US" altLang="zh-TW" sz="2000" dirty="0" smtClean="0"/>
                  <a:t>. </a:t>
                </a:r>
                <a:endParaRPr lang="en-US" altLang="zh-TW" sz="2000" dirty="0"/>
              </a:p>
              <a:p>
                <a:pPr lvl="1"/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 Morphological principles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3791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>
                    <a:solidFill>
                      <a:srgbClr val="FFFF00"/>
                    </a:solidFill>
                  </a:rPr>
                  <a:t>Local knowledge</a:t>
                </a:r>
              </a:p>
              <a:p>
                <a:pPr lvl="1"/>
                <a:r>
                  <a:rPr lang="en-US" altLang="zh-TW" sz="2000" dirty="0" smtClean="0"/>
                  <a:t>This principle considers the situation in which only a part of a larger structure can be examined.</a:t>
                </a:r>
              </a:p>
              <a:p>
                <a:pPr lvl="1"/>
                <a:r>
                  <a:rPr lang="en-US" altLang="zh-TW" sz="2000" dirty="0" smtClean="0"/>
                  <a:t>The morphological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satisfies the local knowledge principle if for any bounded point set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in the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there exists a bounded set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TW" sz="2000" dirty="0" smtClean="0"/>
                  <a:t>, knowledge of which is sufficient to provide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lvl="1"/>
                <a:r>
                  <a:rPr lang="en-US" altLang="zh-TW" sz="2000" dirty="0" smtClean="0"/>
                  <a:t>The local knowledge principle may be written as 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 Morphological principles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006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Upper semi-continuity </a:t>
            </a:r>
          </a:p>
          <a:p>
            <a:pPr lvl="1"/>
            <a:r>
              <a:rPr lang="en-US" altLang="zh-TW" sz="2000" dirty="0" smtClean="0"/>
              <a:t>The upper semi-continuity says that the morphological transformation does not exhibit any abrupt (</a:t>
            </a:r>
            <a:r>
              <a:rPr lang="zh-TW" altLang="en-US" sz="1600" dirty="0" smtClean="0"/>
              <a:t>意外的</a:t>
            </a:r>
            <a:r>
              <a:rPr lang="en-US" altLang="zh-TW" sz="2000" dirty="0" smtClean="0"/>
              <a:t>) changes.</a:t>
            </a:r>
          </a:p>
          <a:p>
            <a:pPr lvl="1"/>
            <a:r>
              <a:rPr lang="en-US" altLang="zh-TW" sz="2000" dirty="0" smtClean="0"/>
              <a:t>A  precise explanation is given in [Serra,1982].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 Morphological principles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75413"/>
            <a:ext cx="2971800" cy="2125288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75413"/>
            <a:ext cx="2971800" cy="2125288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</p:pic>
      <p:sp>
        <p:nvSpPr>
          <p:cNvPr id="9" name="矩形 8"/>
          <p:cNvSpPr/>
          <p:nvPr/>
        </p:nvSpPr>
        <p:spPr>
          <a:xfrm>
            <a:off x="1219200" y="5667197"/>
            <a:ext cx="2971800" cy="52322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An upper semi-continuous function. The solid blue dot indicates </a:t>
            </a:r>
            <a:r>
              <a:rPr lang="en-US" altLang="zh-TW" sz="1400" i="1" dirty="0">
                <a:solidFill>
                  <a:srgbClr val="252525"/>
                </a:solidFill>
                <a:latin typeface="Arial" panose="020B0604020202020204" pitchFamily="34" charset="0"/>
              </a:rPr>
              <a:t>f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(</a:t>
            </a:r>
            <a:r>
              <a:rPr lang="en-US" altLang="zh-TW" sz="1400" i="1" dirty="0">
                <a:solidFill>
                  <a:srgbClr val="252525"/>
                </a:solidFill>
                <a:latin typeface="Arial" panose="020B0604020202020204" pitchFamily="34" charset="0"/>
              </a:rPr>
              <a:t>x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).</a:t>
            </a:r>
            <a:endParaRPr lang="zh-TW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4572000" y="5657410"/>
            <a:ext cx="2971800" cy="52322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A lower semi-continuous function. The solid blue dot indicates </a:t>
            </a:r>
            <a:r>
              <a:rPr lang="en-US" altLang="zh-TW" sz="1400" i="1" dirty="0">
                <a:solidFill>
                  <a:srgbClr val="252525"/>
                </a:solidFill>
                <a:latin typeface="Arial" panose="020B0604020202020204" pitchFamily="34" charset="0"/>
              </a:rPr>
              <a:t>f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(</a:t>
            </a:r>
            <a:r>
              <a:rPr lang="en-US" altLang="zh-TW" sz="1400" i="1" dirty="0">
                <a:solidFill>
                  <a:srgbClr val="252525"/>
                </a:solidFill>
                <a:latin typeface="Arial" panose="020B0604020202020204" pitchFamily="34" charset="0"/>
              </a:rPr>
              <a:t>x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).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757033" y="616800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https://en.wikipedia.org/wiki/Semi-continuity</a:t>
            </a:r>
          </a:p>
        </p:txBody>
      </p:sp>
    </p:spTree>
    <p:extLst>
      <p:ext uri="{BB962C8B-B14F-4D97-AF65-F5344CB8AC3E}">
        <p14:creationId xmlns:p14="http://schemas.microsoft.com/office/powerpoint/2010/main" val="123743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>
                    <a:solidFill>
                      <a:srgbClr val="FFFF00"/>
                    </a:solidFill>
                  </a:rPr>
                  <a:t>Dilation</a:t>
                </a:r>
              </a:p>
              <a:p>
                <a:pPr lvl="1"/>
                <a:r>
                  <a:rPr lang="en-US" altLang="zh-TW" sz="2000" dirty="0" smtClean="0"/>
                  <a:t>Dilation </a:t>
                </a:r>
                <a14:m>
                  <m:oMath xmlns:m="http://schemas.openxmlformats.org/officeDocument/2006/math">
                    <m:r>
                      <a:rPr lang="el-GR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altLang="zh-TW" sz="2000" dirty="0" smtClean="0"/>
                  <a:t> combines two sets using vector addition.</a:t>
                </a:r>
              </a:p>
              <a:p>
                <a:pPr lvl="1"/>
                <a:r>
                  <a:rPr lang="en-US" altLang="zh-TW" sz="2000" dirty="0" smtClean="0"/>
                  <a:t>The dilation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is the point set of all possible vector additions of pairs of elements.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0, 3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,(0,4)}</m:t>
                    </m:r>
                  </m:oMath>
                </a14:m>
                <a:endParaRPr lang="en-US" altLang="zh-TW" sz="1800" dirty="0" smtClean="0"/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TW" sz="1800" dirty="0" smtClean="0"/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l-GR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0, 3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0,4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1800" b="0" i="1" dirty="0" smtClean="0">
                  <a:latin typeface="Cambria Math" panose="02040503050406030204" pitchFamily="18" charset="0"/>
                </a:endParaRPr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dirty="0" smtClean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,4)}</m:t>
                    </m:r>
                  </m:oMath>
                </a14:m>
                <a:endParaRPr lang="en-US" altLang="zh-TW" sz="18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  <a:p>
                <a:pPr lvl="1"/>
                <a:endParaRPr lang="en-US" altLang="zh-TW" sz="2000" dirty="0"/>
              </a:p>
              <a:p>
                <a:pPr lvl="1"/>
                <a:endParaRPr lang="en-US" altLang="zh-TW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029200"/>
            <a:ext cx="3124200" cy="16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Example of dilation</a:t>
                </a:r>
              </a:p>
              <a:p>
                <a:pPr lvl="1"/>
                <a:r>
                  <a:rPr lang="en-US" altLang="zh-TW" sz="2000" dirty="0" smtClean="0"/>
                  <a:t>This f</a:t>
                </a:r>
                <a:r>
                  <a:rPr lang="en-US" altLang="zh-TW" sz="2000" dirty="0" smtClean="0"/>
                  <a:t>igure shows 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256×256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 smtClean="0"/>
                  <a:t>original image on the left.</a:t>
                </a:r>
              </a:p>
              <a:p>
                <a:pPr lvl="1"/>
                <a:r>
                  <a:rPr lang="en-US" altLang="zh-TW" sz="2000" dirty="0" smtClean="0"/>
                  <a:t>A structuring element of size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is used.</a:t>
                </a:r>
              </a:p>
              <a:p>
                <a:pPr lvl="1"/>
                <a:r>
                  <a:rPr lang="en-US" altLang="zh-TW" sz="2000" dirty="0" smtClean="0"/>
                  <a:t>The result of dilation is shown on the right side of this figure.</a:t>
                </a:r>
              </a:p>
              <a:p>
                <a:pPr lvl="1"/>
                <a:r>
                  <a:rPr lang="en-US" altLang="zh-TW" sz="2000" dirty="0" smtClean="0"/>
                  <a:t>In this case the dilation is an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isotropic expansion </a:t>
                </a:r>
                <a:r>
                  <a:rPr lang="en-US" altLang="zh-TW" sz="2000" dirty="0" smtClean="0"/>
                  <a:t>(it behaves the same way in all </a:t>
                </a:r>
                <a:r>
                  <a:rPr lang="en-US" altLang="zh-TW" sz="2000" dirty="0" smtClean="0"/>
                  <a:t>directions).</a:t>
                </a:r>
              </a:p>
              <a:p>
                <a:pPr lvl="1"/>
                <a:r>
                  <a:rPr lang="en-US" altLang="zh-TW" sz="2000" dirty="0" smtClean="0"/>
                  <a:t>This operation is also sometimes called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fill</a:t>
                </a:r>
                <a:r>
                  <a:rPr lang="en-US" altLang="zh-TW" sz="2000" dirty="0" smtClean="0"/>
                  <a:t> or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grow</a:t>
                </a:r>
                <a:r>
                  <a:rPr lang="en-US" altLang="zh-TW" sz="2000" dirty="0" smtClean="0"/>
                  <a:t>.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89" y="4677996"/>
            <a:ext cx="4089400" cy="1981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438400"/>
            <a:ext cx="438150" cy="4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Properties of dilation</a:t>
                </a:r>
              </a:p>
              <a:p>
                <a:pPr lvl="1"/>
                <a:r>
                  <a:rPr lang="en-US" altLang="zh-TW" sz="2000" dirty="0" smtClean="0"/>
                  <a:t>Commutative </a:t>
                </a:r>
                <a:endParaRPr lang="en-US" altLang="zh-TW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Associative 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Dilation may be expressed as a union of shifter point sets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dirty="0" smtClean="0"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:r>
                  <a:rPr lang="en-US" altLang="zh-TW" sz="2000" dirty="0" smtClean="0"/>
                  <a:t>       and is invariant to translation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49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873500"/>
            <a:ext cx="990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2037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09600" y="463550"/>
          <a:ext cx="25146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2641320" imgH="634680" progId="Equation.DSMT4">
                  <p:embed/>
                </p:oleObj>
              </mc:Choice>
              <mc:Fallback>
                <p:oleObj name="Equation" r:id="rId4" imgW="2641320" imgH="634680" progId="Equation.DSMT4">
                  <p:embed/>
                  <p:pic>
                    <p:nvPicPr>
                      <p:cNvPr id="172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63550"/>
                        <a:ext cx="25146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49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439838"/>
            <a:ext cx="1574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50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" y="1447800"/>
            <a:ext cx="1535113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51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9238"/>
            <a:ext cx="141128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52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3506638"/>
            <a:ext cx="1420813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53" name="Picture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449238"/>
            <a:ext cx="138906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54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3493938"/>
            <a:ext cx="137636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71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Properties of dilation</a:t>
                </a:r>
              </a:p>
              <a:p>
                <a:pPr lvl="1"/>
                <a:r>
                  <a:rPr lang="en-US" altLang="zh-TW" sz="2000" dirty="0" smtClean="0"/>
                  <a:t>Dilation is an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increasing </a:t>
                </a:r>
                <a:r>
                  <a:rPr lang="en-US" altLang="zh-TW" sz="2000" dirty="0" smtClean="0"/>
                  <a:t>transformation</a:t>
                </a:r>
                <a:endParaRPr lang="en-US" altLang="zh-TW" sz="2000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>
                    <a:ea typeface="Cambria Math" panose="02040503050406030204" pitchFamily="18" charset="0"/>
                  </a:rPr>
                  <a:t>Dilation is used to fill small holes and narrow gulfs in object.</a:t>
                </a:r>
              </a:p>
              <a:p>
                <a:pPr lvl="1"/>
                <a:r>
                  <a:rPr lang="en-US" altLang="zh-TW" sz="2000" dirty="0" smtClean="0">
                    <a:ea typeface="Cambria Math" panose="02040503050406030204" pitchFamily="18" charset="0"/>
                  </a:rPr>
                  <a:t>Dilation increases the object size.</a:t>
                </a:r>
              </a:p>
              <a:p>
                <a:pPr lvl="1"/>
                <a:r>
                  <a:rPr lang="en-US" altLang="zh-TW" sz="2000" dirty="0" smtClean="0">
                    <a:ea typeface="Cambria Math" panose="02040503050406030204" pitchFamily="18" charset="0"/>
                  </a:rPr>
                  <a:t>If a structuring 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>
                    <a:ea typeface="Cambria Math" panose="02040503050406030204" pitchFamily="18" charset="0"/>
                  </a:rPr>
                  <a:t> whose </a:t>
                </a:r>
                <a:r>
                  <a:rPr lang="en-US" altLang="zh-TW" sz="2000" dirty="0" smtClean="0">
                    <a:solidFill>
                      <a:srgbClr val="FFC000"/>
                    </a:solidFill>
                    <a:ea typeface="Cambria Math" panose="02040503050406030204" pitchFamily="18" charset="0"/>
                  </a:rPr>
                  <a:t>representative points </a:t>
                </a:r>
                <a:r>
                  <a:rPr lang="en-US" altLang="zh-TW" sz="2000" dirty="0" smtClean="0">
                    <a:ea typeface="Cambria Math" panose="02040503050406030204" pitchFamily="18" charset="0"/>
                  </a:rPr>
                  <a:t>is not a member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>
                    <a:ea typeface="Cambria Math" panose="02040503050406030204" pitchFamily="18" charset="0"/>
                  </a:rPr>
                  <a:t>is used, then the connectivity of the original set may be lost.</a:t>
                </a:r>
              </a:p>
              <a:p>
                <a:pPr marL="777240" lvl="2" indent="0">
                  <a:buNone/>
                </a:pPr>
                <a:endParaRPr lang="en-US" altLang="zh-TW" sz="1600" dirty="0" smtClean="0"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4703973"/>
            <a:ext cx="4279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3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Erosion</a:t>
                </a:r>
              </a:p>
              <a:p>
                <a:pPr lvl="1"/>
                <a:r>
                  <a:rPr lang="en-US" altLang="zh-TW" sz="2000" dirty="0" smtClean="0"/>
                  <a:t>Erosion </a:t>
                </a:r>
                <a14:m>
                  <m:oMath xmlns:m="http://schemas.openxmlformats.org/officeDocument/2006/math">
                    <m: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</m:oMath>
                </a14:m>
                <a:r>
                  <a:rPr lang="en-US" altLang="zh-TW" sz="2000" dirty="0" smtClean="0"/>
                  <a:t> combines two set using vector subtraction of set element.</a:t>
                </a:r>
              </a:p>
              <a:p>
                <a:pPr lvl="1"/>
                <a:r>
                  <a:rPr lang="en-US" altLang="zh-TW" sz="2000" dirty="0" smtClean="0"/>
                  <a:t>Nether erosion nor dilation is an invertible transformation.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every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TW" sz="1800" dirty="0"/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TW" sz="1800" dirty="0"/>
              </a:p>
              <a:p>
                <a:pPr marL="365760" lvl="1" indent="0">
                  <a:spcAft>
                    <a:spcPts val="0"/>
                  </a:spcAft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l-GR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TW" sz="1800" dirty="0"/>
              </a:p>
              <a:p>
                <a:pPr lvl="1"/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267200"/>
            <a:ext cx="4419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 morphological concepts</a:t>
            </a:r>
          </a:p>
          <a:p>
            <a:r>
              <a:rPr lang="en-US" altLang="zh-TW" dirty="0" smtClean="0"/>
              <a:t>Four morphological principles</a:t>
            </a:r>
          </a:p>
          <a:p>
            <a:r>
              <a:rPr lang="en-US" altLang="zh-TW" dirty="0" smtClean="0"/>
              <a:t>Binary dilation and erosion</a:t>
            </a:r>
          </a:p>
          <a:p>
            <a:r>
              <a:rPr lang="en-US" altLang="zh-TW" dirty="0" smtClean="0"/>
              <a:t>Gray-scale dilation and erosion</a:t>
            </a:r>
          </a:p>
          <a:p>
            <a:r>
              <a:rPr lang="en-US" altLang="zh-TW" dirty="0" smtClean="0"/>
              <a:t>Skeletons and object marking</a:t>
            </a:r>
          </a:p>
          <a:p>
            <a:r>
              <a:rPr lang="en-US" altLang="zh-TW" dirty="0" err="1" smtClean="0"/>
              <a:t>Granulometry</a:t>
            </a:r>
            <a:endParaRPr lang="en-US" altLang="zh-TW" dirty="0" smtClean="0"/>
          </a:p>
          <a:p>
            <a:r>
              <a:rPr lang="en-US" altLang="zh-TW" dirty="0" smtClean="0"/>
              <a:t>Morphological segmentation and watersheds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Mathematical morphology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2684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Example of erosion</a:t>
                </a:r>
              </a:p>
              <a:p>
                <a:pPr lvl="1"/>
                <a:r>
                  <a:rPr lang="en-US" altLang="zh-TW" sz="2000" dirty="0" smtClean="0"/>
                  <a:t>This f</a:t>
                </a:r>
                <a:r>
                  <a:rPr lang="en-US" altLang="zh-TW" sz="2000" dirty="0" smtClean="0"/>
                  <a:t>igure shows 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256×256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 smtClean="0"/>
                  <a:t>original image on the left.</a:t>
                </a:r>
              </a:p>
              <a:p>
                <a:pPr lvl="1"/>
                <a:r>
                  <a:rPr lang="en-US" altLang="zh-TW" sz="2000" dirty="0" smtClean="0"/>
                  <a:t>A structuring element of size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is used.</a:t>
                </a:r>
              </a:p>
              <a:p>
                <a:pPr lvl="1"/>
                <a:r>
                  <a:rPr lang="en-US" altLang="zh-TW" sz="2000" dirty="0" smtClean="0"/>
                  <a:t>The result of erosion is shown on the right side of this figure.</a:t>
                </a:r>
              </a:p>
              <a:p>
                <a:pPr lvl="1"/>
                <a:r>
                  <a:rPr lang="en-US" altLang="zh-TW" sz="2000" dirty="0" smtClean="0"/>
                  <a:t>Notice that single-pixel-wide lines disappear.</a:t>
                </a:r>
              </a:p>
              <a:p>
                <a:pPr lvl="1"/>
                <a:r>
                  <a:rPr lang="en-US" altLang="zh-TW" sz="2000" dirty="0" smtClean="0"/>
                  <a:t>Erosion </a:t>
                </a:r>
                <a:r>
                  <a:rPr lang="en-US" altLang="zh-TW" sz="2000" dirty="0" smtClean="0"/>
                  <a:t>with </a:t>
                </a:r>
                <a:r>
                  <a:rPr lang="en-US" altLang="zh-TW" sz="2000" dirty="0" smtClean="0"/>
                  <a:t>an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isotropic </a:t>
                </a:r>
                <a:r>
                  <a:rPr lang="en-US" altLang="zh-TW" sz="2000" dirty="0" smtClean="0"/>
                  <a:t>structuring element is called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shrink </a:t>
                </a:r>
                <a:r>
                  <a:rPr lang="en-US" altLang="zh-TW" sz="2000" dirty="0" smtClean="0"/>
                  <a:t>or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reduce</a:t>
                </a:r>
                <a:r>
                  <a:rPr lang="en-US" altLang="zh-TW" sz="2000" dirty="0" smtClean="0"/>
                  <a:t>.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438400"/>
            <a:ext cx="438150" cy="432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17" y="4576396"/>
            <a:ext cx="4495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8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000" dirty="0" smtClean="0"/>
              <a:t>Basic morphological transformations can be used to find the contours of objects in an image very quickly.</a:t>
            </a:r>
          </a:p>
          <a:p>
            <a:pPr lvl="1"/>
            <a:r>
              <a:rPr lang="en-US" altLang="zh-TW" sz="2000" dirty="0" smtClean="0"/>
              <a:t>For example, subtracting from the original picture of its eroded version.</a:t>
            </a:r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r>
              <a:rPr lang="en-US" altLang="zh-TW" sz="2000" dirty="0" smtClean="0"/>
              <a:t>Erosion is used to simplify the structure of an object.</a:t>
            </a:r>
          </a:p>
          <a:p>
            <a:pPr lvl="1"/>
            <a:r>
              <a:rPr lang="en-US" altLang="zh-TW" sz="2000" dirty="0" smtClean="0"/>
              <a:t>It may decompose complicated objects into several simpler ones.</a:t>
            </a:r>
            <a:endParaRPr lang="en-US" altLang="zh-TW" sz="2000" dirty="0" smtClean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85091"/>
            <a:ext cx="6000184" cy="18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8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Properties of erosion</a:t>
                </a:r>
              </a:p>
              <a:p>
                <a:pPr lvl="1"/>
                <a:r>
                  <a:rPr lang="en-US" altLang="zh-TW" sz="2000" dirty="0" smtClean="0"/>
                  <a:t>An equivalent definition of erosion.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denotes</a:t>
                </a:r>
                <a:r>
                  <a:rPr lang="en-US" altLang="zh-TW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translated by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2000" dirty="0"/>
                  <a:t>,</a:t>
                </a:r>
                <a:endParaRPr lang="en-US" altLang="zh-TW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715963" lvl="1" indent="-350838">
                  <a:buNone/>
                </a:pPr>
                <a:r>
                  <a:rPr lang="en-US" altLang="zh-TW" sz="2000" dirty="0" smtClean="0"/>
                  <a:t>      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 translated by the vector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2000" dirty="0" smtClean="0"/>
                  <a:t> is contained in the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, the point corresponding to the representative point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 belongs to the erosion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lvl="1"/>
                <a:r>
                  <a:rPr lang="en-US" altLang="zh-TW" sz="2000" dirty="0" smtClean="0"/>
                  <a:t>Erosion may be expressed as a intersections of all translations of the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 by the vector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000" dirty="0" smtClean="0"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006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667125"/>
            <a:ext cx="954087" cy="9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2044700"/>
            <a:ext cx="1471612" cy="14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660775"/>
            <a:ext cx="146367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2060575"/>
            <a:ext cx="1423987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060575"/>
            <a:ext cx="1423987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73475"/>
            <a:ext cx="1441450" cy="14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57600"/>
            <a:ext cx="1408113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2049462"/>
            <a:ext cx="1449387" cy="15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92" y="2628900"/>
            <a:ext cx="1612900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909638" y="457200"/>
                <a:ext cx="3052762" cy="994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8" y="457200"/>
                <a:ext cx="3052762" cy="9943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888192" y="4164012"/>
                <a:ext cx="1612900" cy="6185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192" y="4164012"/>
                <a:ext cx="1612900" cy="618567"/>
              </a:xfrm>
              <a:prstGeom prst="rect">
                <a:avLst/>
              </a:prstGeom>
              <a:blipFill>
                <a:blip r:embed="rId12"/>
                <a:stretch>
                  <a:fillRect t="-118627" r="-51698" b="-16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09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Properties of erosion</a:t>
                </a:r>
              </a:p>
              <a:p>
                <a:pPr lvl="1"/>
                <a:r>
                  <a:rPr lang="en-US" altLang="zh-TW" sz="2000" dirty="0" smtClean="0"/>
                  <a:t>If the presentative point is a number of the structuring element, then erosion is an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anti-extensive transformation</a:t>
                </a:r>
                <a:r>
                  <a:rPr lang="en-US" altLang="zh-TW" sz="2000" dirty="0" smtClean="0"/>
                  <a:t>, that is 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Erosion is also translation invariant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Like dilation, erosion </a:t>
                </a:r>
                <a:r>
                  <a:rPr lang="en-US" altLang="zh-TW" sz="2000" dirty="0"/>
                  <a:t>is </a:t>
                </a:r>
                <a:r>
                  <a:rPr lang="en-US" altLang="zh-TW" sz="2000" dirty="0" smtClean="0"/>
                  <a:t>also an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increasing </a:t>
                </a:r>
                <a:r>
                  <a:rPr lang="en-US" altLang="zh-TW" sz="2000" dirty="0"/>
                  <a:t>transformation</a:t>
                </a:r>
                <a:endParaRPr lang="en-US" altLang="zh-TW" sz="2000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then</m:t>
                      </m:r>
                      <m: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000" dirty="0"/>
              </a:p>
              <a:p>
                <a:pPr lvl="1"/>
                <a:r>
                  <a:rPr lang="en-US" altLang="zh-TW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000" dirty="0" smtClean="0"/>
                  <a:t> are structuring elements,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then</m:t>
                      </m:r>
                      <m:r>
                        <a:rPr lang="en-US" altLang="zh-TW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TW" sz="2000" dirty="0"/>
              </a:p>
              <a:p>
                <a:pPr lvl="1"/>
                <a:endParaRPr lang="en-US" altLang="zh-TW" sz="2000" dirty="0" smtClean="0"/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508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Properties of erosion</a:t>
                </a:r>
              </a:p>
              <a:p>
                <a:pPr lvl="1"/>
                <a:r>
                  <a:rPr lang="en-US" altLang="zh-TW" sz="2000" dirty="0" smtClean="0"/>
                  <a:t>Denote by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TW" sz="2000" dirty="0" smtClean="0"/>
                  <a:t> the symmetrical set to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with respect to the representative point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:r>
                  <a:rPr lang="en-US" altLang="zh-TW" sz="2000" dirty="0" smtClean="0"/>
                  <a:t>       For example, 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The erosion and dilation are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dual transformations</a:t>
                </a:r>
                <a:r>
                  <a:rPr lang="en-US" altLang="zh-TW" sz="2000" dirty="0" smtClean="0"/>
                  <a:t>. Formally,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l-GR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acc>
                        <m:accPr>
                          <m:chr m:val="̌"/>
                          <m:ctrlPr>
                            <a:rPr lang="el-GR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Erosion is not commutative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3713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sz="2000" dirty="0" smtClean="0"/>
                  <a:t>Properties of erosion and intersection combined together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Image intersection and dilation cannot be interchanged.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r>
                  <a:rPr lang="en-US" altLang="zh-TW" sz="2000" dirty="0" smtClean="0"/>
                  <a:t>The order of erosion may be interchanged with set union.</a:t>
                </a:r>
                <a:endParaRPr lang="en-US" altLang="zh-TW" sz="2000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⊇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r>
                  <a:rPr lang="en-US" altLang="zh-TW" sz="2000" dirty="0"/>
                  <a:t>Properties of successive </a:t>
                </a:r>
                <a:r>
                  <a:rPr lang="en-US" altLang="zh-TW" sz="2000" dirty="0"/>
                  <a:t>dilation </a:t>
                </a:r>
                <a:r>
                  <a:rPr lang="en-US" altLang="zh-TW" sz="2000" dirty="0"/>
                  <a:t>and erosion </a:t>
                </a:r>
                <a:endParaRPr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marL="365760" lvl="1" indent="0">
                  <a:buNone/>
                </a:pPr>
                <a:endParaRPr lang="en-US" altLang="zh-TW" sz="20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  <a:blipFill>
                <a:blip r:embed="rId2"/>
                <a:stretch>
                  <a:fillRect l="-1714" t="-49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dilation and erosion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4790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hit-or-miss transformation is a morphological operator for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finding local patterns </a:t>
                </a:r>
                <a:r>
                  <a:rPr lang="en-US" altLang="zh-TW" sz="2000" dirty="0" smtClean="0"/>
                  <a:t>of pixels, where ‘local’ means the size of the structuring element.</a:t>
                </a:r>
              </a:p>
              <a:p>
                <a:r>
                  <a:rPr lang="en-US" altLang="zh-TW" sz="2000" dirty="0" smtClean="0"/>
                  <a:t>The hit-or-miss transformation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⊂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⊂</m:t>
                          </m:r>
                          <m:sSup>
                            <m:sSup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000" b="0" dirty="0" smtClean="0">
                  <a:ea typeface="Cambria Math" panose="02040503050406030204" pitchFamily="18" charset="0"/>
                </a:endParaRPr>
              </a:p>
              <a:p>
                <a:pPr marL="449263" indent="0">
                  <a:buNone/>
                </a:pPr>
                <a:r>
                  <a:rPr lang="en-US" altLang="zh-TW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are a pair of disjoint </a:t>
                </a:r>
                <a:r>
                  <a:rPr lang="en-US" altLang="zh-TW" sz="2000" dirty="0" smtClean="0"/>
                  <a:t>sets, </a:t>
                </a:r>
                <a:r>
                  <a:rPr lang="en-US" altLang="zh-TW" sz="2000" dirty="0"/>
                  <a:t>called a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composite structuring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element.</a:t>
                </a:r>
              </a:p>
              <a:p>
                <a:pPr marL="361950" indent="-342900"/>
                <a:r>
                  <a:rPr lang="en-US" altLang="zh-TW" sz="2000" dirty="0" smtClean="0"/>
                  <a:t>The </a:t>
                </a:r>
                <a:r>
                  <a:rPr lang="en-US" altLang="zh-TW" sz="2000" dirty="0"/>
                  <a:t>hit-or-miss transformation </a:t>
                </a:r>
                <a:r>
                  <a:rPr lang="en-US" altLang="zh-TW" sz="2000" dirty="0" smtClean="0"/>
                  <a:t>can be expressed using erosions and dilations.</a:t>
                </a:r>
              </a:p>
              <a:p>
                <a:pPr marL="19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9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lang="el-GR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̌"/>
                                  <m:ctrlPr>
                                    <a:rPr lang="el-GR" altLang="zh-TW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449263" indent="0">
                  <a:buNone/>
                </a:pPr>
                <a:endParaRPr lang="zh-TW" alt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Hit-or-miss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7" name="Text Box 8"/>
          <p:cNvSpPr txBox="1">
            <a:spLocks noChangeArrowheads="1"/>
          </p:cNvSpPr>
          <p:nvPr/>
        </p:nvSpPr>
        <p:spPr bwMode="auto">
          <a:xfrm>
            <a:off x="685800" y="304800"/>
            <a:ext cx="632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zh-TW" altLang="en-US" sz="2800">
                <a:latin typeface="Times New Roman" panose="02020603050405020304" pitchFamily="18" charset="0"/>
              </a:rPr>
              <a:t>。  </a:t>
            </a:r>
            <a:r>
              <a:rPr lang="en-US" altLang="zh-TW" sz="2800">
                <a:latin typeface="Times New Roman" panose="02020603050405020304" pitchFamily="18" charset="0"/>
              </a:rPr>
              <a:t>Example – find the square in an image</a:t>
            </a:r>
          </a:p>
        </p:txBody>
      </p:sp>
      <p:pic>
        <p:nvPicPr>
          <p:cNvPr id="176138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98" y="1044602"/>
            <a:ext cx="84931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87" y="868390"/>
            <a:ext cx="2963862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41" name="Picture 10" descr="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35" y="3036517"/>
            <a:ext cx="2508090" cy="84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5" descr="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4" y="4055720"/>
            <a:ext cx="2510632" cy="84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56" y="935038"/>
            <a:ext cx="9398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7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61" y="1969447"/>
            <a:ext cx="2840038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48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36" y="5625528"/>
            <a:ext cx="250348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50" name="Picture 17" descr="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65" y="4849625"/>
            <a:ext cx="25098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431136" y="3250287"/>
                <a:ext cx="1285480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36" y="3250287"/>
                <a:ext cx="1285480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440649" y="4269489"/>
                <a:ext cx="1430135" cy="4011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49" y="4269489"/>
                <a:ext cx="1430135" cy="401135"/>
              </a:xfrm>
              <a:prstGeom prst="rect">
                <a:avLst/>
              </a:prstGeom>
              <a:blipFill>
                <a:blip r:embed="rId11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31136" y="5068952"/>
                <a:ext cx="3646960" cy="4011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36" y="5068952"/>
                <a:ext cx="3646960" cy="401135"/>
              </a:xfrm>
              <a:prstGeom prst="rect">
                <a:avLst/>
              </a:prstGeom>
              <a:blipFill>
                <a:blip r:embed="rId1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475077" y="2184003"/>
                <a:ext cx="533223" cy="3702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077" y="2184003"/>
                <a:ext cx="533223" cy="3702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935360"/>
            <a:ext cx="84931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83" y="5778198"/>
            <a:ext cx="9398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86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Opening</a:t>
                </a:r>
              </a:p>
              <a:p>
                <a:pPr lvl="1"/>
                <a:r>
                  <a:rPr lang="en-US" altLang="zh-TW" sz="2000" dirty="0" smtClean="0"/>
                  <a:t>Erosion followed by dilation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 smtClean="0"/>
                  <a:t>If an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 is unchanged by opening with the structuring 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, it is called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open with respect to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400" dirty="0" smtClean="0"/>
                  <a:t>Closing</a:t>
                </a:r>
              </a:p>
              <a:p>
                <a:pPr lvl="1"/>
                <a:r>
                  <a:rPr lang="en-US" altLang="zh-TW" sz="2000" dirty="0" smtClean="0"/>
                  <a:t>Dilation followed by erosion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⊖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sz="2000" dirty="0"/>
                  <a:t>If an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/>
                  <a:t> is unchanged by </a:t>
                </a:r>
                <a:r>
                  <a:rPr lang="en-US" altLang="zh-TW" sz="2000" dirty="0" smtClean="0"/>
                  <a:t>closing </a:t>
                </a:r>
                <a:r>
                  <a:rPr lang="en-US" altLang="zh-TW" sz="2000" dirty="0"/>
                  <a:t>with the structuring 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/>
                  <a:t>, it is called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closed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pPr marL="365760" lvl="1" indent="0">
                  <a:buNone/>
                </a:pPr>
                <a:endParaRPr lang="en-US" altLang="zh-TW" sz="2000" dirty="0"/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Opening and closing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Morphological operations are used for the following purposes:</a:t>
            </a:r>
          </a:p>
          <a:p>
            <a:pPr lvl="1"/>
            <a:r>
              <a:rPr lang="en-US" altLang="zh-TW" sz="2000" dirty="0" smtClean="0">
                <a:solidFill>
                  <a:srgbClr val="FFFF00"/>
                </a:solidFill>
              </a:rPr>
              <a:t>Image pre-processing</a:t>
            </a:r>
          </a:p>
          <a:p>
            <a:pPr lvl="2"/>
            <a:r>
              <a:rPr lang="en-US" altLang="zh-TW" dirty="0" smtClean="0"/>
              <a:t>Noise filtering, shape simplification</a:t>
            </a:r>
          </a:p>
          <a:p>
            <a:pPr lvl="1"/>
            <a:r>
              <a:rPr lang="en-US" altLang="zh-TW" sz="2000" dirty="0" smtClean="0">
                <a:solidFill>
                  <a:srgbClr val="FFFF00"/>
                </a:solidFill>
              </a:rPr>
              <a:t>Enhancing object structure</a:t>
            </a:r>
          </a:p>
          <a:p>
            <a:pPr lvl="2"/>
            <a:r>
              <a:rPr lang="en-US" altLang="zh-TW" dirty="0" smtClean="0"/>
              <a:t>Skeletonizing, thinning, thickening, convex hull</a:t>
            </a:r>
          </a:p>
          <a:p>
            <a:pPr lvl="1"/>
            <a:r>
              <a:rPr lang="en-US" altLang="zh-TW" sz="2000" dirty="0" smtClean="0">
                <a:solidFill>
                  <a:srgbClr val="FFFF00"/>
                </a:solidFill>
              </a:rPr>
              <a:t>Segmenting objects from the background</a:t>
            </a:r>
          </a:p>
          <a:p>
            <a:pPr lvl="1"/>
            <a:r>
              <a:rPr lang="en-US" altLang="zh-TW" sz="2000" dirty="0" smtClean="0">
                <a:solidFill>
                  <a:srgbClr val="FFFF00"/>
                </a:solidFill>
              </a:rPr>
              <a:t>Quantitative description of objects</a:t>
            </a:r>
          </a:p>
          <a:p>
            <a:pPr lvl="2"/>
            <a:r>
              <a:rPr lang="en-US" altLang="zh-TW" dirty="0" smtClean="0"/>
              <a:t>Area, perimeter projections</a:t>
            </a:r>
          </a:p>
          <a:p>
            <a:pPr lvl="1"/>
            <a:endParaRPr lang="en-US" altLang="zh-TW" dirty="0" smtClean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801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404259"/>
            <a:ext cx="1022350" cy="10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4" name="Rectangle 3"/>
          <p:cNvSpPr>
            <a:spLocks noChangeArrowheads="1"/>
          </p:cNvSpPr>
          <p:nvPr/>
        </p:nvSpPr>
        <p:spPr bwMode="auto">
          <a:xfrm>
            <a:off x="609600" y="381000"/>
            <a:ext cx="525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Opening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054225"/>
            <a:ext cx="5043488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4038600"/>
            <a:ext cx="5053012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algn="r"/>
            <a:r>
              <a:rPr lang="en-US" altLang="zh-TW" sz="1200">
                <a:solidFill>
                  <a:srgbClr val="898989"/>
                </a:solidFill>
              </a:rPr>
              <a:t>13-</a:t>
            </a:r>
            <a:fld id="{AD236C66-E51C-40E0-A2C3-54BC643F3F28}" type="slidenum">
              <a:rPr lang="en-US" altLang="zh-TW" sz="1200">
                <a:solidFill>
                  <a:srgbClr val="898989"/>
                </a:solidFill>
              </a:rPr>
              <a:pPr algn="r"/>
              <a:t>30</a:t>
            </a:fld>
            <a:endParaRPr lang="en-US" altLang="zh-TW" sz="1200">
              <a:solidFill>
                <a:srgbClr val="89898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914400" y="1066980"/>
                <a:ext cx="3420295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)⨁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066980"/>
                <a:ext cx="34202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25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4" name="Rectangle 3"/>
          <p:cNvSpPr>
            <a:spLocks noChangeArrowheads="1"/>
          </p:cNvSpPr>
          <p:nvPr/>
        </p:nvSpPr>
        <p:spPr bwMode="auto">
          <a:xfrm>
            <a:off x="609600" y="381000"/>
            <a:ext cx="525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Closing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algn="r"/>
            <a:r>
              <a:rPr lang="en-US" altLang="zh-TW" sz="1200">
                <a:solidFill>
                  <a:srgbClr val="898989"/>
                </a:solidFill>
              </a:rPr>
              <a:t>13-</a:t>
            </a:r>
            <a:fld id="{AD236C66-E51C-40E0-A2C3-54BC643F3F28}" type="slidenum">
              <a:rPr lang="en-US" altLang="zh-TW" sz="1200">
                <a:solidFill>
                  <a:srgbClr val="898989"/>
                </a:solidFill>
              </a:rPr>
              <a:pPr algn="r"/>
              <a:t>31</a:t>
            </a:fld>
            <a:endParaRPr lang="en-US" altLang="zh-TW" sz="1200">
              <a:solidFill>
                <a:srgbClr val="89898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914400" y="1066980"/>
                <a:ext cx="3441135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l-GR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⊖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066980"/>
                <a:ext cx="344113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08999"/>
            <a:ext cx="94773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96" y="3492787"/>
            <a:ext cx="5611004" cy="19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9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An example of opening and closing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000" dirty="0" smtClean="0"/>
              <a:t>Opening and closing with an isotropic structuring element is used to eliminate specific image details smaller than the structuring element.</a:t>
            </a:r>
          </a:p>
          <a:p>
            <a:pPr lvl="1"/>
            <a:r>
              <a:rPr lang="en-US" altLang="zh-TW" sz="2000" dirty="0" smtClean="0"/>
              <a:t>Closing connects objects that are close to each, fills up small holes, and smooths the object outline by filling up narrow gulfs.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Opening and closing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81200"/>
            <a:ext cx="5029200" cy="21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Unlike </a:t>
                </a:r>
                <a:r>
                  <a:rPr lang="en-US" altLang="zh-TW" sz="2000" dirty="0" smtClean="0"/>
                  <a:t>dilation and erosion, opening and closing are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invariant to translation </a:t>
                </a:r>
                <a:r>
                  <a:rPr lang="en-US" altLang="zh-TW" sz="2000" dirty="0" smtClean="0"/>
                  <a:t>of the structuring element.</a:t>
                </a:r>
              </a:p>
              <a:p>
                <a:r>
                  <a:rPr lang="en-US" altLang="zh-TW" sz="2000" dirty="0"/>
                  <a:t>Both opening and closing </a:t>
                </a:r>
                <a:r>
                  <a:rPr lang="en-US" altLang="zh-TW" sz="2000" dirty="0" smtClean="0"/>
                  <a:t>are increasing transformation.</a:t>
                </a:r>
              </a:p>
              <a:p>
                <a:r>
                  <a:rPr lang="en-US" altLang="zh-TW" sz="2000" dirty="0" smtClean="0"/>
                  <a:t>Opening is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anti-extensive</a:t>
                </a:r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Closing is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extensive</a:t>
                </a:r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Opening and closing are dual transformations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̌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Opening and closing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45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Iteratively used openings and closings are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idempotent</a:t>
                </a:r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It means that reapplication of these transformations does not change the previous result.</a:t>
                </a:r>
                <a:endParaRPr lang="en-US" altLang="zh-TW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dirty="0" smtClean="0"/>
              </a:p>
              <a:p>
                <a:endParaRPr lang="zh-TW" altLang="en-US" sz="2000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Opening and closing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401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Mathematical morphology </a:t>
                </a:r>
              </a:p>
              <a:p>
                <a:pPr lvl="1"/>
                <a:r>
                  <a:rPr lang="en-US" altLang="zh-TW" sz="2000" dirty="0" smtClean="0"/>
                  <a:t>The initial assumption </a:t>
                </a:r>
              </a:p>
              <a:p>
                <a:pPr lvl="2"/>
                <a:r>
                  <a:rPr lang="en-US" altLang="zh-TW" dirty="0" smtClean="0"/>
                  <a:t>Real images can be modeled using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point sets </a:t>
                </a:r>
                <a:r>
                  <a:rPr lang="en-US" altLang="zh-TW" dirty="0" smtClean="0"/>
                  <a:t>of any dimension (e.g., N-dimensional Euclidean space).</a:t>
                </a:r>
              </a:p>
              <a:p>
                <a:pPr lvl="2"/>
                <a:r>
                  <a:rPr lang="en-US" altLang="zh-TW" dirty="0" smtClean="0"/>
                  <a:t>The set difference is defined by</a:t>
                </a:r>
              </a:p>
              <a:p>
                <a:pPr marL="7772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TW" b="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sz="2000" dirty="0"/>
                  <a:t>Binary image morphology</a:t>
                </a:r>
              </a:p>
              <a:p>
                <a:pPr lvl="1"/>
                <a:r>
                  <a:rPr lang="en-US" altLang="zh-TW" sz="2000" dirty="0" smtClean="0"/>
                  <a:t>Binary images can be viewed as subsets of the 2D space of all integers,</a:t>
                </a:r>
                <a:r>
                  <a:rPr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lvl="1"/>
                <a:r>
                  <a:rPr lang="en-US" altLang="zh-TW" sz="2000" dirty="0" smtClean="0"/>
                  <a:t>A binary image can be treated as a 2D point set. Points belonging objects in the image represent a set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7930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Binary image morphology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 smtClean="0"/>
                  <a:t>For example, the following figure represents a point set.</a:t>
                </a:r>
              </a:p>
              <a:p>
                <a:pPr lvl="2"/>
                <a:r>
                  <a:rPr lang="en-US" altLang="zh-TW" dirty="0" smtClean="0"/>
                  <a:t>The origin (marked as a diagonal cross in our examples) has co-ordinates (0,0).</a:t>
                </a:r>
              </a:p>
              <a:p>
                <a:pPr lvl="2"/>
                <a:r>
                  <a:rPr lang="en-US" altLang="zh-TW" dirty="0" smtClean="0"/>
                  <a:t>The point 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2, 2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0, 3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,(0,4)}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48691"/>
            <a:ext cx="1397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9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morphological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altLang="zh-TW" sz="2000" dirty="0" smtClean="0"/>
                  <a:t> is given by the relation of the image (point set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) with another small point set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called 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structuring element</a:t>
                </a:r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Structuring </a:t>
                </a:r>
                <a:r>
                  <a:rPr lang="en-US" altLang="zh-TW" sz="2000" dirty="0"/>
                  <a:t>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is pressed with respect to a local origin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2000" dirty="0" smtClean="0"/>
                  <a:t> (called the representative point).</a:t>
                </a:r>
              </a:p>
              <a:p>
                <a:r>
                  <a:rPr lang="en-US" altLang="zh-TW" sz="2000" dirty="0" smtClean="0"/>
                  <a:t>Some typical structuring elements are shown in Figure 13.2.</a:t>
                </a:r>
              </a:p>
              <a:p>
                <a:r>
                  <a:rPr lang="en-US" altLang="zh-TW" sz="2000" dirty="0" smtClean="0"/>
                  <a:t>Figure 13.2 (c) illustrates the possibility of the point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not being a member of the structuring 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22659"/>
            <a:ext cx="3276600" cy="17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morphological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altLang="zh-TW" sz="2000" dirty="0" smtClean="0"/>
                  <a:t> is given by the relation of the image (point set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) with another small point set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called 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structuring element</a:t>
                </a:r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Structuring </a:t>
                </a:r>
                <a:r>
                  <a:rPr lang="en-US" altLang="zh-TW" sz="2000" dirty="0"/>
                  <a:t>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is pressed with respect to a local origin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2000" dirty="0" smtClean="0"/>
                  <a:t> (called the representative point).</a:t>
                </a:r>
              </a:p>
              <a:p>
                <a:r>
                  <a:rPr lang="en-US" altLang="zh-TW" sz="2000" dirty="0" smtClean="0"/>
                  <a:t>Some typical structuring elements are shown in Figure 13.2.</a:t>
                </a:r>
              </a:p>
              <a:p>
                <a:r>
                  <a:rPr lang="en-US" altLang="zh-TW" sz="2000" dirty="0" smtClean="0"/>
                  <a:t>Figure 13.2 (c) illustrates the possibility of the point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not being a member of the structuring 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22659"/>
            <a:ext cx="3276600" cy="17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98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To apply the morphological transformation</a:t>
                </a:r>
                <a:r>
                  <a:rPr lang="el-GR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to the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means that the structuring element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 is moved systematically across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entire</a:t>
                </a:r>
                <a:r>
                  <a:rPr lang="en-US" altLang="zh-TW" sz="2000" dirty="0" smtClean="0"/>
                  <a:t> image.</a:t>
                </a:r>
              </a:p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The current pixel</a:t>
                </a:r>
                <a:r>
                  <a:rPr lang="en-US" altLang="zh-TW" sz="2000" dirty="0" smtClean="0"/>
                  <a:t>: the pixel in the image corresponding to the representative point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of the structuring element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. </a:t>
                </a:r>
              </a:p>
              <a:p>
                <a:r>
                  <a:rPr lang="en-US" altLang="zh-TW" sz="2000" dirty="0" smtClean="0"/>
                  <a:t>The result of the relation between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is stored in the current pixel position of the output image.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duality</a:t>
                </a:r>
                <a:r>
                  <a:rPr lang="en-US" altLang="zh-TW" sz="2000" dirty="0" smtClean="0"/>
                  <a:t> of morphological operations</a:t>
                </a:r>
              </a:p>
              <a:p>
                <a:pPr lvl="1"/>
                <a:r>
                  <a:rPr lang="en-US" altLang="zh-TW" sz="2000" dirty="0" smtClean="0"/>
                  <a:t>For each morphological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there exists a dual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90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translation </a:t>
                </a:r>
                <a:r>
                  <a:rPr lang="en-US" altLang="zh-TW" sz="2000" dirty="0" smtClean="0"/>
                  <a:t>of the point set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000" dirty="0" smtClean="0"/>
                  <a:t> by the vector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0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 smtClean="0"/>
                  <a:t>   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 indicates the Euclidean 2D space.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morphological concepts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52800"/>
            <a:ext cx="3543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3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2480</TotalTime>
  <Words>2016</Words>
  <Application>Microsoft Office PowerPoint</Application>
  <PresentationFormat>如螢幕大小 (4:3)</PresentationFormat>
  <Paragraphs>329</Paragraphs>
  <Slides>34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8" baseType="lpstr">
      <vt:lpstr>微軟正黑體</vt:lpstr>
      <vt:lpstr>Arial</vt:lpstr>
      <vt:lpstr>Calibri</vt:lpstr>
      <vt:lpstr>Cambria</vt:lpstr>
      <vt:lpstr>Cambria Math</vt:lpstr>
      <vt:lpstr>Gill Sans Ultra Bold Condensed</vt:lpstr>
      <vt:lpstr>Rockwell</vt:lpstr>
      <vt:lpstr>Times New Roman</vt:lpstr>
      <vt:lpstr>Trebuchet MS</vt:lpstr>
      <vt:lpstr>Wingdings</vt:lpstr>
      <vt:lpstr>Wingdings 3</vt:lpstr>
      <vt:lpstr>Kilter</vt:lpstr>
      <vt:lpstr>多面向</vt:lpstr>
      <vt:lpstr>MathType 5.0 Equation</vt:lpstr>
      <vt:lpstr>Chapter 13</vt:lpstr>
      <vt:lpstr>Mathematical morphology</vt:lpstr>
      <vt:lpstr>Basic morphological concepts</vt:lpstr>
      <vt:lpstr>Basic morphological concepts</vt:lpstr>
      <vt:lpstr>Basic morphological concepts</vt:lpstr>
      <vt:lpstr>Basic morphological concepts</vt:lpstr>
      <vt:lpstr>Basic morphological concepts</vt:lpstr>
      <vt:lpstr>Basic morphological concepts</vt:lpstr>
      <vt:lpstr>Basic morphological concepts</vt:lpstr>
      <vt:lpstr>Four Morphological principles</vt:lpstr>
      <vt:lpstr>Four Morphological principles</vt:lpstr>
      <vt:lpstr>Four Morphological principles</vt:lpstr>
      <vt:lpstr>Four Morphological principles</vt:lpstr>
      <vt:lpstr>Binary dilation and erosion</vt:lpstr>
      <vt:lpstr>Binary dilation and erosion</vt:lpstr>
      <vt:lpstr>Binary dilation and erosion</vt:lpstr>
      <vt:lpstr>PowerPoint 簡報</vt:lpstr>
      <vt:lpstr>Binary dilation and erosion</vt:lpstr>
      <vt:lpstr>Binary dilation and erosion</vt:lpstr>
      <vt:lpstr>Binary dilation and erosion</vt:lpstr>
      <vt:lpstr>Binary dilation and erosion</vt:lpstr>
      <vt:lpstr>Binary dilation and erosion</vt:lpstr>
      <vt:lpstr>PowerPoint 簡報</vt:lpstr>
      <vt:lpstr>Binary dilation and erosion</vt:lpstr>
      <vt:lpstr>Binary dilation and erosion</vt:lpstr>
      <vt:lpstr>Binary dilation and erosion</vt:lpstr>
      <vt:lpstr>Hit-or-miss transformation</vt:lpstr>
      <vt:lpstr>PowerPoint 簡報</vt:lpstr>
      <vt:lpstr>Opening and closing</vt:lpstr>
      <vt:lpstr>PowerPoint 簡報</vt:lpstr>
      <vt:lpstr>PowerPoint 簡報</vt:lpstr>
      <vt:lpstr>Opening and closing</vt:lpstr>
      <vt:lpstr>Opening and closing</vt:lpstr>
      <vt:lpstr>Opening and closing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110</cp:revision>
  <dcterms:created xsi:type="dcterms:W3CDTF">2013-10-11T17:23:38Z</dcterms:created>
  <dcterms:modified xsi:type="dcterms:W3CDTF">2016-09-02T08:56:07Z</dcterms:modified>
</cp:coreProperties>
</file>